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13" r:id="rId2"/>
    <p:sldId id="396" r:id="rId3"/>
  </p:sldIdLst>
  <p:sldSz cx="9144000" cy="6858000" type="screen4x3"/>
  <p:notesSz cx="6742113" cy="98758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ill Sans MT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0000"/>
    <a:srgbClr val="8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1233" autoAdjust="0"/>
  </p:normalViewPr>
  <p:slideViewPr>
    <p:cSldViewPr>
      <p:cViewPr varScale="1">
        <p:scale>
          <a:sx n="102" d="100"/>
          <a:sy n="102" d="100"/>
        </p:scale>
        <p:origin x="2504" y="176"/>
      </p:cViewPr>
      <p:guideLst>
        <p:guide orient="horz" pos="89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398"/>
          </a:xfrm>
          <a:prstGeom prst="rect">
            <a:avLst/>
          </a:prstGeom>
        </p:spPr>
        <p:txBody>
          <a:bodyPr vert="horz" wrap="square" lIns="90370" tIns="45185" rIns="90370" bIns="45185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18971" y="1"/>
            <a:ext cx="2921582" cy="493398"/>
          </a:xfrm>
          <a:prstGeom prst="rect">
            <a:avLst/>
          </a:prstGeom>
        </p:spPr>
        <p:txBody>
          <a:bodyPr vert="horz" wrap="square" lIns="90370" tIns="45185" rIns="90370" bIns="451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832BBFBD-97E3-4C7D-92A0-B05A593FC9E4}" type="datetime1">
              <a:rPr lang="sv-SE"/>
              <a:pPr/>
              <a:t>2026-08-28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380866"/>
            <a:ext cx="2921582" cy="493397"/>
          </a:xfrm>
          <a:prstGeom prst="rect">
            <a:avLst/>
          </a:prstGeom>
        </p:spPr>
        <p:txBody>
          <a:bodyPr vert="horz" wrap="square" lIns="90370" tIns="45185" rIns="90370" bIns="45185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18971" y="9380866"/>
            <a:ext cx="2921582" cy="493397"/>
          </a:xfrm>
          <a:prstGeom prst="rect">
            <a:avLst/>
          </a:prstGeom>
        </p:spPr>
        <p:txBody>
          <a:bodyPr vert="horz" wrap="square" lIns="90370" tIns="45185" rIns="90370" bIns="451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82017AB-7DEC-4B0C-93C4-210D1B538FA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712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21582" cy="49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70" tIns="45185" rIns="90370" bIns="45185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1"/>
            <a:ext cx="2921582" cy="49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70" tIns="45185" rIns="90370" bIns="451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35537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8" y="4691221"/>
            <a:ext cx="4944217" cy="444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70" tIns="45185" rIns="90370" bIns="45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2440"/>
            <a:ext cx="2921582" cy="49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70" tIns="45185" rIns="90370" bIns="45185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82440"/>
            <a:ext cx="2921582" cy="49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70" tIns="45185" rIns="90370" bIns="451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BB91C6FE-873A-4A31-B4D8-52B659D0C0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53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F3F10-33FA-4346-9C2B-CB8496F75D4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67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1D4F37-FC3D-497F-8C37-EC4175EF409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55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8032" y="476672"/>
            <a:ext cx="7772400" cy="1470025"/>
          </a:xfrm>
        </p:spPr>
        <p:txBody>
          <a:bodyPr/>
          <a:lstStyle>
            <a:lvl1pPr>
              <a:defRPr sz="3200" b="1">
                <a:latin typeface="Gill Sans MT" panose="020B0502020104020203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776864" cy="3408784"/>
          </a:xfrm>
        </p:spPr>
        <p:txBody>
          <a:bodyPr/>
          <a:lstStyle>
            <a:lvl1pPr marL="0" indent="0" algn="l">
              <a:buNone/>
              <a:defRPr sz="2000">
                <a:latin typeface="Garamond" panose="02020404030301010803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229D4F-F54B-4224-8C6B-4334E8EEB62E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3A158DA2-1F7D-42FF-8ECB-4374A92EF6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C7C95F-A59A-4935-928F-7323971F9194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FD2D5EBC-85D1-4FFE-B787-C15416888D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396726-9904-4462-95AE-BD63F33ADAC7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DDD78583-4E7A-44B6-882C-E1A18DBCA7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8032" y="476672"/>
            <a:ext cx="7772400" cy="1470025"/>
          </a:xfrm>
        </p:spPr>
        <p:txBody>
          <a:bodyPr/>
          <a:lstStyle>
            <a:lvl1pPr>
              <a:defRPr sz="3200" b="1">
                <a:latin typeface="Gill Sans MT" panose="020B0502020104020203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776864" cy="3408784"/>
          </a:xfrm>
        </p:spPr>
        <p:txBody>
          <a:bodyPr/>
          <a:lstStyle>
            <a:lvl1pPr marL="0" indent="0" algn="l">
              <a:buNone/>
              <a:defRPr sz="2000">
                <a:latin typeface="Garamond" panose="02020404030301010803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845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D5366D-692C-4C2B-B229-3ADEB5401776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EA8E1194-78CD-42AB-A304-6F3C1CEC3A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DC414-0643-4D2B-A267-9875623955D1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03653A23-38FF-4CEB-BEC2-70F62C0BD2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0E19A4-C04B-4EC4-876F-1DD40C2B687C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7D3B4160-665B-4FB8-8959-F1D037E8C0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F03E4B-B349-4C0D-8C6C-C93FB1EDF5E9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369B5B8D-9A82-4992-8F66-EE73BD2E87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8C7C04-8C75-4803-B696-C7C044A5F667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5091CA08-A2B6-43C0-B90C-72EA22B034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A84DEA-F5D6-4655-AE0E-326CB55428E2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CEACF8CB-CFA7-4B16-8EEB-31E73760D7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AEF640-05F2-49A0-8E30-661AA3977370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fld id="{08352661-A5BB-48EC-B075-DAE37575A9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76261"/>
            <a:ext cx="9182100" cy="658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1430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438400"/>
            <a:ext cx="7772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86600" y="152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00000"/>
                </a:solidFill>
                <a:latin typeface="Arial" charset="0"/>
              </a:defRPr>
            </a:lvl1pPr>
          </a:lstStyle>
          <a:p>
            <a:fld id="{B93D99E5-7607-4230-B4E0-B3162B399830}" type="datetime1">
              <a:rPr lang="sv-SE"/>
              <a:pPr/>
              <a:t>2026-08-28</a:t>
            </a:fld>
            <a:r>
              <a:rPr lang="sv-SE"/>
              <a:t>2008-12-24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800000"/>
          </a:solidFill>
          <a:latin typeface="Lucida Sans"/>
          <a:ea typeface="+mj-ea"/>
          <a:cs typeface="Lucida San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800000"/>
          </a:solidFill>
          <a:latin typeface="Lucida Sans" pitchFamily="34" charset="0"/>
          <a:ea typeface="ＭＳ Ｐゴシック" pitchFamily="-112" charset="-128"/>
          <a:cs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800000"/>
          </a:solidFill>
          <a:latin typeface="Lucida Sans" pitchFamily="34" charset="0"/>
          <a:ea typeface="ＭＳ Ｐゴシック" pitchFamily="-112" charset="-128"/>
          <a:cs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800000"/>
          </a:solidFill>
          <a:latin typeface="Lucida Sans" pitchFamily="34" charset="0"/>
          <a:ea typeface="ＭＳ Ｐゴシック" pitchFamily="-112" charset="-128"/>
          <a:cs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800000"/>
          </a:solidFill>
          <a:latin typeface="Lucida Sans" pitchFamily="34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Lucida Sans"/>
          <a:ea typeface="+mn-ea"/>
          <a:cs typeface="Lucida San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Lucida Sans"/>
          <a:ea typeface="+mn-ea"/>
          <a:cs typeface="Lucida San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Lucida Sans"/>
          <a:ea typeface="+mn-ea"/>
          <a:cs typeface="Lucida San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Lucida Sans"/>
          <a:ea typeface="+mn-ea"/>
          <a:cs typeface="Lucida San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Lucida Sans"/>
          <a:ea typeface="+mn-ea"/>
          <a:cs typeface="Lucida San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styrelsen.se/globalassets/sharepoint-dokument/artikelkatalog/ovrigt/2023-10-8787.pdf" TargetMode="External"/><Relationship Id="rId7" Type="http://schemas.openxmlformats.org/officeDocument/2006/relationships/hyperlink" Target="https://www.socialstyrelsen.se/contentassets/b04309cd989f48e4ab15b02c8b066001/2021-6-7464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regeringen.se/contentassets/dc99b7c979704b14b52b6a38c2905c00/sou-2023-62.pdf" TargetMode="External"/><Relationship Id="rId5" Type="http://schemas.openxmlformats.org/officeDocument/2006/relationships/hyperlink" Target="https://www.socialstyrelsen.se/globalassets/sharepoint-dokument/artikelkatalog/kunskapsstod/2023-11-8815.pdf" TargetMode="External"/><Relationship Id="rId4" Type="http://schemas.openxmlformats.org/officeDocument/2006/relationships/hyperlink" Target="https://www.socialstyrelsen.se/globalassets/sharepoint-dokument/artikelkatalog/kunskapsstod/2023-10-880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eringen.se/contentassets/4e4ec43884144936bd53a3707266aa80/sou_2024_60_pdf-a_webb.pdf" TargetMode="External"/><Relationship Id="rId7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nhoriga.se/" TargetMode="External"/><Relationship Id="rId5" Type="http://schemas.openxmlformats.org/officeDocument/2006/relationships/hyperlink" Target="https://anhorigasriksforbund.se/anhorigforeningar/" TargetMode="External"/><Relationship Id="rId4" Type="http://schemas.openxmlformats.org/officeDocument/2006/relationships/hyperlink" Target="https://www.regeringen.se/contentassets/865fde98d1c049ccb1e627c4d1eb6139/starkta-insatser-for-aldre-och-for-de-som-vardar-eller-stoder-narstaende-prop.-20252660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990ED-F845-F89E-FA38-638558599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Varför behöver vi ett anhörigperspektiv?</a:t>
            </a:r>
            <a:br>
              <a:rPr lang="sv-SE" dirty="0"/>
            </a:br>
            <a:r>
              <a:rPr lang="sv-SE" sz="1350" dirty="0"/>
              <a:t>Referenser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8D2A4F-6EAB-0B39-9797-2A8BA0876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32856"/>
            <a:ext cx="7605341" cy="3816424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Arial Nova Cond Light" panose="020B0306020202020204" pitchFamily="34" charset="0"/>
                <a:hlinkClick r:id="rId3"/>
              </a:rPr>
              <a:t>Uppföljning av anhörigperspektivet och stöd till anhöriga (socialstyrelsen.se)</a:t>
            </a:r>
            <a:r>
              <a:rPr lang="sv-SE" sz="1600" dirty="0">
                <a:latin typeface="Arial Nova Cond Light" panose="020B0306020202020204" pitchFamily="34" charset="0"/>
              </a:rPr>
              <a:t> </a:t>
            </a:r>
            <a:r>
              <a:rPr lang="sv-SE" sz="1600" dirty="0" err="1">
                <a:latin typeface="Arial Nova Cond Light" panose="020B0306020202020204" pitchFamily="34" charset="0"/>
              </a:rPr>
              <a:t>Artikelnr</a:t>
            </a:r>
            <a:r>
              <a:rPr lang="sv-SE" sz="1600" dirty="0">
                <a:latin typeface="Arial Nova Cond Light" panose="020B0306020202020204" pitchFamily="34" charset="0"/>
              </a:rPr>
              <a:t>: 2023-10-8787</a:t>
            </a:r>
          </a:p>
          <a:p>
            <a:r>
              <a:rPr lang="sv-SE" sz="1600" dirty="0">
                <a:latin typeface="Arial Nova Cond Light" panose="020B0306020202020204" pitchFamily="34" charset="0"/>
                <a:hlinkClick r:id="rId4"/>
              </a:rPr>
              <a:t>Stöd för handläggare att uppmärksamma och involvera anhöriga (socialstyrelsen.se)</a:t>
            </a:r>
            <a:r>
              <a:rPr lang="sv-SE" sz="1600" dirty="0">
                <a:latin typeface="Arial Nova Cond Light" panose="020B0306020202020204" pitchFamily="34" charset="0"/>
              </a:rPr>
              <a:t> </a:t>
            </a:r>
            <a:r>
              <a:rPr lang="sv-SE" sz="1600" dirty="0" err="1">
                <a:latin typeface="Arial Nova Cond Light" panose="020B0306020202020204" pitchFamily="34" charset="0"/>
              </a:rPr>
              <a:t>Artikelnr</a:t>
            </a:r>
            <a:r>
              <a:rPr lang="sv-SE" sz="1600" dirty="0">
                <a:latin typeface="Arial Nova Cond Light" panose="020B0306020202020204" pitchFamily="34" charset="0"/>
              </a:rPr>
              <a:t>: 2023-10-8805</a:t>
            </a:r>
          </a:p>
          <a:p>
            <a:r>
              <a:rPr lang="sv-SE" sz="1600" dirty="0">
                <a:latin typeface="Arial Nova Cond Light" panose="020B0306020202020204" pitchFamily="34" charset="0"/>
                <a:hlinkClick r:id="rId5"/>
              </a:rPr>
              <a:t>Integrera anhörigperspektivet inom hälso- och sjukvården och socialtjänsten (socialstyrelsen.se)</a:t>
            </a:r>
            <a:r>
              <a:rPr lang="sv-SE" sz="1600" dirty="0">
                <a:latin typeface="Arial Nova Cond Light" panose="020B0306020202020204" pitchFamily="34" charset="0"/>
              </a:rPr>
              <a:t> </a:t>
            </a:r>
            <a:r>
              <a:rPr lang="sv-SE" sz="1600" dirty="0" err="1">
                <a:latin typeface="Arial Nova Cond Light" panose="020B0306020202020204" pitchFamily="34" charset="0"/>
              </a:rPr>
              <a:t>Artikelnr</a:t>
            </a:r>
            <a:r>
              <a:rPr lang="sv-SE" sz="1600" dirty="0">
                <a:latin typeface="Arial Nova Cond Light" panose="020B0306020202020204" pitchFamily="34" charset="0"/>
              </a:rPr>
              <a:t>:  2023-11-8821</a:t>
            </a:r>
          </a:p>
          <a:p>
            <a:r>
              <a:rPr lang="sv-SE" sz="1600" dirty="0">
                <a:latin typeface="Arial Nova Cond Light" panose="020B0306020202020204" pitchFamily="34" charset="0"/>
                <a:hlinkClick r:id="rId6"/>
              </a:rPr>
              <a:t>Vi kan bättre! Kunskapsbaserad narkotikapolitik med liv och hälsa i fokus, SOU 2023:62 (regeringen.se)</a:t>
            </a:r>
            <a:r>
              <a:rPr lang="sv-SE" sz="1600" dirty="0">
                <a:latin typeface="Arial Nova Cond Light" panose="020B0306020202020204" pitchFamily="34" charset="0"/>
              </a:rPr>
              <a:t> (</a:t>
            </a:r>
            <a:r>
              <a:rPr lang="sv-SE" sz="1600" dirty="0" err="1">
                <a:latin typeface="Arial Nova Cond Light" panose="020B0306020202020204" pitchFamily="34" charset="0"/>
              </a:rPr>
              <a:t>Sou</a:t>
            </a:r>
            <a:r>
              <a:rPr lang="sv-SE" sz="1600" dirty="0">
                <a:latin typeface="Arial Nova Cond Light" panose="020B0306020202020204" pitchFamily="34" charset="0"/>
              </a:rPr>
              <a:t> 2023:62)</a:t>
            </a:r>
          </a:p>
          <a:p>
            <a:r>
              <a:rPr lang="sv-SE" sz="1600" dirty="0">
                <a:latin typeface="Arial Nova Cond Light" panose="020B0306020202020204" pitchFamily="34" charset="0"/>
                <a:hlinkClick r:id="rId7"/>
              </a:rPr>
              <a:t>Anhöriga som vårdar eller stödjer någon de står nära</a:t>
            </a:r>
            <a:r>
              <a:rPr lang="sv-SE" sz="1600" dirty="0">
                <a:latin typeface="Arial Nova Cond Light" panose="020B0306020202020204" pitchFamily="34" charset="0"/>
              </a:rPr>
              <a:t> Socialstyrelsen,  </a:t>
            </a:r>
            <a:r>
              <a:rPr lang="sv-SE" sz="1600" i="1" dirty="0">
                <a:latin typeface="Arial Nova Cond Light" panose="020B0306020202020204" pitchFamily="34" charset="0"/>
              </a:rPr>
              <a:t>Anhöriga som ger vård eller stöd till någon de står nära- underlag till en nationell strategi. </a:t>
            </a:r>
            <a:r>
              <a:rPr lang="sv-SE" sz="1600" dirty="0">
                <a:latin typeface="Arial Nova Cond Light" panose="020B0306020202020204" pitchFamily="34" charset="0"/>
              </a:rPr>
              <a:t>2021</a:t>
            </a:r>
            <a:endParaRPr lang="sv-SE" sz="1600" i="1" dirty="0">
              <a:latin typeface="Arial Nova Cond Light" panose="020B0306020202020204" pitchFamily="34" charset="0"/>
            </a:endParaRPr>
          </a:p>
          <a:p>
            <a:r>
              <a:rPr lang="sv-SE" sz="1600" dirty="0">
                <a:latin typeface="Arial Nova Cond Light" panose="020B0306020202020204" pitchFamily="34" charset="0"/>
              </a:rPr>
              <a:t>Socialdepartementet: </a:t>
            </a:r>
            <a:r>
              <a:rPr lang="sv-SE" sz="1600" i="1" dirty="0">
                <a:solidFill>
                  <a:srgbClr val="000000"/>
                </a:solidFill>
                <a:effectLst/>
                <a:latin typeface="Arial Nova Cond Light" panose="020B0306020202020204" pitchFamily="34" charset="0"/>
              </a:rPr>
              <a:t>Nationell anhörigstrategi - inom hälso- och sjukvård och omsorg.</a:t>
            </a:r>
            <a:r>
              <a:rPr lang="sv-SE" sz="1600" i="0" dirty="0">
                <a:solidFill>
                  <a:srgbClr val="000000"/>
                </a:solidFill>
                <a:effectLst/>
                <a:latin typeface="Arial Nova Cond Light" panose="020B0306020202020204" pitchFamily="34" charset="0"/>
              </a:rPr>
              <a:t> S2022/02134, publicerad 20 april 2022</a:t>
            </a:r>
          </a:p>
          <a:p>
            <a:r>
              <a:rPr lang="sv-SE" sz="1600" i="0" dirty="0">
                <a:solidFill>
                  <a:srgbClr val="000000"/>
                </a:solidFill>
                <a:effectLst/>
                <a:latin typeface="Arial Nova Cond Light" panose="020B0306020202020204" pitchFamily="34" charset="0"/>
              </a:rPr>
              <a:t>Socialdepartementet: </a:t>
            </a:r>
            <a:r>
              <a:rPr lang="sv-SE" sz="1600" i="1" dirty="0">
                <a:solidFill>
                  <a:srgbClr val="000000"/>
                </a:solidFill>
                <a:effectLst/>
                <a:latin typeface="Arial Nova Cond Light" panose="020B0306020202020204" pitchFamily="34" charset="0"/>
              </a:rPr>
              <a:t>En samlad strategi för alkohol-, narkotika-, dopnings- och tobakspolitiken samt spel om pengar 2022–2025</a:t>
            </a:r>
            <a:r>
              <a:rPr lang="sv-SE" sz="1600" i="0" dirty="0">
                <a:solidFill>
                  <a:srgbClr val="000000"/>
                </a:solidFill>
                <a:effectLst/>
                <a:latin typeface="Arial Nova Cond Light" panose="020B0306020202020204" pitchFamily="34" charset="0"/>
              </a:rPr>
              <a:t>. Skr. 2021/22:213 publicerad 24 mars 2022</a:t>
            </a:r>
          </a:p>
          <a:p>
            <a:endParaRPr lang="sv-SE" i="0" dirty="0">
              <a:solidFill>
                <a:srgbClr val="000000"/>
              </a:solidFill>
              <a:effectLst/>
              <a:latin typeface="Arial Nova Cond Light" panose="020B0306020202020204" pitchFamily="34" charset="0"/>
            </a:endParaRPr>
          </a:p>
          <a:p>
            <a:endParaRPr lang="sv-SE" dirty="0"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8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8685" y="1460640"/>
            <a:ext cx="7202456" cy="577711"/>
          </a:xfrm>
        </p:spPr>
        <p:txBody>
          <a:bodyPr>
            <a:normAutofit/>
          </a:bodyPr>
          <a:lstStyle/>
          <a:p>
            <a:r>
              <a:rPr lang="sv-SE" dirty="0"/>
              <a:t>Forts ref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52859" y="1916832"/>
            <a:ext cx="6023397" cy="4032448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  <a:hlinkClick r:id="rId3"/>
              </a:rPr>
              <a:t>Stärkt stöd till anhöriga – Ett mer ändamålsenligt stöd till barn och vuxna som är anhöriga, SOU 2024:60 (regeringen.se)</a:t>
            </a:r>
            <a:endParaRPr lang="sv-SE" sz="1500" dirty="0">
              <a:latin typeface="Arial Nova Cond Light" panose="020B0306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  <a:hlinkClick r:id="rId4"/>
              </a:rPr>
              <a:t>Stärkta insatser för äldre och för de som vårdar eller stöder närstående</a:t>
            </a:r>
            <a:r>
              <a:rPr lang="sv-SE" sz="1500" dirty="0">
                <a:latin typeface="Arial Nova Cond Light" panose="020B0306020202020204" pitchFamily="34" charset="0"/>
              </a:rPr>
              <a:t> </a:t>
            </a:r>
            <a:r>
              <a:rPr lang="sv-SE" sz="1500" dirty="0" err="1">
                <a:latin typeface="Arial Nova Cond Light" panose="020B0306020202020204" pitchFamily="34" charset="0"/>
              </a:rPr>
              <a:t>prop</a:t>
            </a:r>
            <a:r>
              <a:rPr lang="sv-SE" sz="1500" dirty="0">
                <a:latin typeface="Arial Nova Cond Light" panose="020B0306020202020204" pitchFamily="34" charset="0"/>
              </a:rPr>
              <a:t> 2025/26:60</a:t>
            </a: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</a:rPr>
              <a:t>Vem ska betala för det obetalda omsorgsarbetet? (Takter red., 2015 Malmö stad) </a:t>
            </a: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</a:rPr>
              <a:t>Vem är den enskilde i ett gemensamt hem? (Takter, 2017 Mau) </a:t>
            </a:r>
            <a:endParaRPr lang="sv-SE" sz="1500" dirty="0">
              <a:latin typeface="Arial Nova Cond Light" panose="020B0306020202020204" pitchFamily="34" charset="0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</a:rPr>
              <a:t>Anhörigperspektiv - en väg till utveckling? Nationell kartläggning av kommunernas stöd till anhöriga (Takter, 2020 AHR) </a:t>
            </a:r>
            <a:endParaRPr lang="sv-SE" sz="1500" i="1" dirty="0">
              <a:latin typeface="Arial Nova Cond Light" panose="020B0306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</a:rPr>
              <a:t>Jag trodde att det låg på mig… FoU-rapport 2020 (Takter &amp; Andersson, 2020 Malmö stad)</a:t>
            </a:r>
            <a:endParaRPr lang="sv-SE" sz="1500" i="1" dirty="0">
              <a:latin typeface="Arial Nova Cond Light" panose="020B0306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</a:rPr>
              <a:t>Den enes stödkorsett, den andres tvångströja? (Takter, Magnusson och Alftberg 2022 AHR) </a:t>
            </a:r>
          </a:p>
          <a:p>
            <a:pPr>
              <a:lnSpc>
                <a:spcPct val="110000"/>
              </a:lnSpc>
            </a:pPr>
            <a:r>
              <a:rPr lang="sv-SE" sz="1400" dirty="0">
                <a:latin typeface="Arial Nova Cond Light" panose="020B0306020202020204" pitchFamily="34" charset="0"/>
              </a:rPr>
              <a:t>Anhörigas Riksförbund, </a:t>
            </a:r>
            <a:r>
              <a:rPr lang="sv-SE" sz="1400" dirty="0">
                <a:latin typeface="Arial Nova Cond Light" panose="020B0306020202020204" pitchFamily="34" charset="0"/>
                <a:hlinkClick r:id="rId5"/>
              </a:rPr>
              <a:t>https://anhorigasriksforbund.se/anhorigforeningar/</a:t>
            </a:r>
            <a:r>
              <a:rPr lang="sv-SE" sz="1400" dirty="0">
                <a:latin typeface="Arial Nova Cond Light" panose="020B0306020202020204" pitchFamily="34" charset="0"/>
              </a:rPr>
              <a:t> </a:t>
            </a:r>
            <a:endParaRPr lang="sv-SE" sz="1500" dirty="0">
              <a:latin typeface="Arial Nova Cond Light" panose="020B0306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sv-SE" sz="1500" dirty="0">
                <a:latin typeface="Arial Nova Cond Light" panose="020B0306020202020204" pitchFamily="34" charset="0"/>
                <a:hlinkClick r:id="rId6"/>
              </a:rPr>
              <a:t>Nationellt kompetenscentrum anhöriga | Nationellt kompetenscentrum anhöriga (anhoriga.se)</a:t>
            </a:r>
            <a:r>
              <a:rPr lang="sv-SE" sz="1500" dirty="0">
                <a:latin typeface="Arial Nova Cond Light" panose="020B0306020202020204" pitchFamily="34" charset="0"/>
              </a:rPr>
              <a:t> </a:t>
            </a:r>
          </a:p>
          <a:p>
            <a:pPr>
              <a:lnSpc>
                <a:spcPct val="110000"/>
              </a:lnSpc>
            </a:pPr>
            <a:endParaRPr lang="sv-SE" sz="1275" dirty="0"/>
          </a:p>
          <a:p>
            <a:pPr marL="0" indent="0">
              <a:lnSpc>
                <a:spcPct val="110000"/>
              </a:lnSpc>
              <a:buNone/>
            </a:pPr>
            <a:endParaRPr lang="sv-SE" sz="1275" dirty="0"/>
          </a:p>
        </p:txBody>
      </p:sp>
      <p:pic>
        <p:nvPicPr>
          <p:cNvPr id="4" name="Picture 2" descr="C:\Users\martak\AppData\Local\Microsoft\Windows\Temporary Internet Files\Content.IE5\VC0PAIDC\MC900078717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8304" y="2252961"/>
            <a:ext cx="1297112" cy="258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54671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Anhörigas Riksförbund presentation mall</Template>
  <TotalTime>37721</TotalTime>
  <Words>304</Words>
  <Application>Microsoft Macintosh PowerPoint</Application>
  <PresentationFormat>Bildspel på skärmen (4:3)</PresentationFormat>
  <Paragraphs>20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Arial Nova Cond Light</vt:lpstr>
      <vt:lpstr>Calibri</vt:lpstr>
      <vt:lpstr>Garamond</vt:lpstr>
      <vt:lpstr>Gill Sans MT</vt:lpstr>
      <vt:lpstr>Lucida Sans</vt:lpstr>
      <vt:lpstr>Blank Presentation</vt:lpstr>
      <vt:lpstr>Varför behöver vi ett anhörigperspektiv? Referenser</vt:lpstr>
      <vt:lpstr>Forts ref</vt:lpstr>
    </vt:vector>
  </TitlesOfParts>
  <Company>Viktor Ehrenberg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Olika</dc:title>
  <dc:creator>Pontus Oscarsson</dc:creator>
  <cp:lastModifiedBy>Gustaf Cavalli</cp:lastModifiedBy>
  <cp:revision>154</cp:revision>
  <cp:lastPrinted>2026-08-24T07:26:20Z</cp:lastPrinted>
  <dcterms:created xsi:type="dcterms:W3CDTF">2015-04-23T20:26:36Z</dcterms:created>
  <dcterms:modified xsi:type="dcterms:W3CDTF">2026-08-28T08:10:09Z</dcterms:modified>
</cp:coreProperties>
</file>